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  <p:sldMasterId id="2147483669" r:id="rId5"/>
  </p:sldMasterIdLst>
  <p:notesMasterIdLst>
    <p:notesMasterId r:id="rId9"/>
  </p:notesMasterIdLst>
  <p:sldIdLst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0" d="100"/>
          <a:sy n="50" d="100"/>
        </p:scale>
        <p:origin x="62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11/22/2022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08C238F-B856-42A4-BC32-194DCC130D5F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24184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53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1684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8920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4607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70708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2525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50085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6051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8631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B94D-50C4-4558-AAA1-857DDB1A21EF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453768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B94D-50C4-4558-AAA1-857DDB1A21EF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976577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B94D-50C4-4558-AAA1-857DDB1A21EF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08343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B94D-50C4-4558-AAA1-857DDB1A21EF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100495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B94D-50C4-4558-AAA1-857DDB1A21EF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743640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7032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8128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567B94D-50C4-4558-AAA1-857DDB1A21EF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208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358348" y="-239179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235200"/>
            <a:ext cx="6858000" cy="131577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Mobile Communication</a:t>
            </a:r>
            <a:br>
              <a:rPr lang="en-US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Enhanced data rate for </a:t>
            </a:r>
            <a:r>
              <a:rPr lang="en-US" b="1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gsm</a:t>
            </a:r>
            <a:r>
              <a:rPr lang="en-US" b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evolution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b="1" i="1" dirty="0" smtClean="0"/>
              <a:t>MCA 5</a:t>
            </a:r>
            <a:r>
              <a:rPr lang="en-US" b="1" i="1" baseline="30000" dirty="0" smtClean="0"/>
              <a:t>th</a:t>
            </a:r>
            <a:r>
              <a:rPr lang="en-US" b="1" i="1" dirty="0" smtClean="0"/>
              <a:t> </a:t>
            </a:r>
            <a:r>
              <a:rPr lang="en-US" b="1" i="1" dirty="0" err="1" smtClean="0"/>
              <a:t>SemesteR</a:t>
            </a:r>
            <a:endParaRPr lang="en-US" b="1" i="1" dirty="0" smtClean="0"/>
          </a:p>
          <a:p>
            <a:pPr algn="ctr"/>
            <a:r>
              <a:rPr lang="en-US" b="1" dirty="0" smtClean="0"/>
              <a:t>Teacher’s Name – </a:t>
            </a:r>
            <a:r>
              <a:rPr lang="en-US" b="1" dirty="0" err="1" smtClean="0"/>
              <a:t>Kanika</a:t>
            </a:r>
            <a:r>
              <a:rPr lang="en-US" b="1" dirty="0" smtClean="0"/>
              <a:t> Ma’am</a:t>
            </a:r>
            <a:r>
              <a:rPr lang="en-US" dirty="0" smtClean="0"/>
              <a:t>                               </a:t>
            </a:r>
            <a:r>
              <a:rPr lang="en-US" b="1" dirty="0" err="1" smtClean="0"/>
              <a:t>Nitesh</a:t>
            </a:r>
            <a:r>
              <a:rPr lang="en-US" b="1" dirty="0" smtClean="0"/>
              <a:t> Kumar - 32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Oval 1"/>
          <p:cNvSpPr/>
          <p:nvPr/>
        </p:nvSpPr>
        <p:spPr>
          <a:xfrm>
            <a:off x="1870117" y="249401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 smtClean="0"/>
              <a:t>MS</a:t>
            </a:r>
            <a:endParaRPr lang="en-IN" sz="3200" b="1" dirty="0"/>
          </a:p>
        </p:txBody>
      </p:sp>
      <p:sp>
        <p:nvSpPr>
          <p:cNvPr id="61" name="Oval 60"/>
          <p:cNvSpPr/>
          <p:nvPr/>
        </p:nvSpPr>
        <p:spPr>
          <a:xfrm>
            <a:off x="3705740" y="237041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 smtClean="0"/>
              <a:t>BTS</a:t>
            </a:r>
            <a:endParaRPr lang="en-IN" sz="3200" b="1" dirty="0"/>
          </a:p>
        </p:txBody>
      </p:sp>
      <p:sp>
        <p:nvSpPr>
          <p:cNvPr id="62" name="Oval 61"/>
          <p:cNvSpPr/>
          <p:nvPr/>
        </p:nvSpPr>
        <p:spPr>
          <a:xfrm>
            <a:off x="5808964" y="242075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b="1" dirty="0" smtClean="0"/>
              <a:t>BSC</a:t>
            </a:r>
            <a:endParaRPr lang="en-IN" sz="3200" b="1" dirty="0"/>
          </a:p>
        </p:txBody>
      </p:sp>
      <p:sp>
        <p:nvSpPr>
          <p:cNvPr id="63" name="Oval 62"/>
          <p:cNvSpPr/>
          <p:nvPr/>
        </p:nvSpPr>
        <p:spPr>
          <a:xfrm>
            <a:off x="5808963" y="1779987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 smtClean="0"/>
              <a:t>PCU</a:t>
            </a:r>
            <a:endParaRPr lang="en-IN" sz="2800" b="1" dirty="0"/>
          </a:p>
        </p:txBody>
      </p:sp>
      <p:sp>
        <p:nvSpPr>
          <p:cNvPr id="64" name="Oval 63"/>
          <p:cNvSpPr/>
          <p:nvPr/>
        </p:nvSpPr>
        <p:spPr>
          <a:xfrm>
            <a:off x="5820097" y="3676264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 smtClean="0"/>
              <a:t>MSC</a:t>
            </a:r>
            <a:endParaRPr lang="en-IN" sz="2800" b="1" dirty="0"/>
          </a:p>
        </p:txBody>
      </p:sp>
      <p:sp>
        <p:nvSpPr>
          <p:cNvPr id="65" name="Oval 64"/>
          <p:cNvSpPr/>
          <p:nvPr/>
        </p:nvSpPr>
        <p:spPr>
          <a:xfrm>
            <a:off x="5842558" y="4887913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 smtClean="0"/>
              <a:t>GMSC</a:t>
            </a:r>
            <a:endParaRPr lang="en-IN" sz="2000" b="1" dirty="0"/>
          </a:p>
        </p:txBody>
      </p:sp>
      <p:sp>
        <p:nvSpPr>
          <p:cNvPr id="66" name="Oval 65"/>
          <p:cNvSpPr/>
          <p:nvPr/>
        </p:nvSpPr>
        <p:spPr>
          <a:xfrm>
            <a:off x="5906143" y="6029325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 smtClean="0"/>
              <a:t>PSTN</a:t>
            </a:r>
            <a:endParaRPr lang="en-IN" sz="2400" b="1" dirty="0"/>
          </a:p>
        </p:txBody>
      </p:sp>
      <p:sp>
        <p:nvSpPr>
          <p:cNvPr id="67" name="Oval 66"/>
          <p:cNvSpPr/>
          <p:nvPr/>
        </p:nvSpPr>
        <p:spPr>
          <a:xfrm>
            <a:off x="7931882" y="998538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 smtClean="0"/>
              <a:t>SGSN</a:t>
            </a:r>
            <a:endParaRPr lang="en-IN" sz="2000" b="1" dirty="0"/>
          </a:p>
        </p:txBody>
      </p:sp>
      <p:sp>
        <p:nvSpPr>
          <p:cNvPr id="68" name="Oval 67"/>
          <p:cNvSpPr/>
          <p:nvPr/>
        </p:nvSpPr>
        <p:spPr>
          <a:xfrm>
            <a:off x="9747811" y="998538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 smtClean="0"/>
              <a:t>GGSN</a:t>
            </a:r>
            <a:endParaRPr lang="en-IN" sz="2000" b="1" dirty="0"/>
          </a:p>
        </p:txBody>
      </p:sp>
      <p:sp>
        <p:nvSpPr>
          <p:cNvPr id="69" name="Oval 68"/>
          <p:cNvSpPr/>
          <p:nvPr/>
        </p:nvSpPr>
        <p:spPr>
          <a:xfrm>
            <a:off x="7685903" y="3691251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 smtClean="0"/>
              <a:t>EIR</a:t>
            </a:r>
            <a:endParaRPr lang="en-IN" sz="2800" b="1" dirty="0"/>
          </a:p>
        </p:txBody>
      </p:sp>
      <p:sp>
        <p:nvSpPr>
          <p:cNvPr id="70" name="Oval 69"/>
          <p:cNvSpPr/>
          <p:nvPr/>
        </p:nvSpPr>
        <p:spPr>
          <a:xfrm>
            <a:off x="9155201" y="4523435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 smtClean="0"/>
              <a:t>HLR</a:t>
            </a:r>
            <a:endParaRPr lang="en-IN" sz="2400" b="1" dirty="0"/>
          </a:p>
        </p:txBody>
      </p:sp>
      <p:sp>
        <p:nvSpPr>
          <p:cNvPr id="71" name="Oval 70"/>
          <p:cNvSpPr/>
          <p:nvPr/>
        </p:nvSpPr>
        <p:spPr>
          <a:xfrm>
            <a:off x="10799806" y="5023776"/>
            <a:ext cx="1223319" cy="8032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 smtClean="0"/>
              <a:t>AUC</a:t>
            </a:r>
            <a:endParaRPr lang="en-IN" sz="2400" b="1" dirty="0"/>
          </a:p>
        </p:txBody>
      </p:sp>
      <p:cxnSp>
        <p:nvCxnSpPr>
          <p:cNvPr id="4" name="Straight Arrow Connector 3"/>
          <p:cNvCxnSpPr>
            <a:stCxn id="2" idx="6"/>
            <a:endCxn id="61" idx="2"/>
          </p:cNvCxnSpPr>
          <p:nvPr/>
        </p:nvCxnSpPr>
        <p:spPr>
          <a:xfrm flipV="1">
            <a:off x="3093436" y="638679"/>
            <a:ext cx="612304" cy="123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endCxn id="62" idx="2"/>
          </p:cNvCxnSpPr>
          <p:nvPr/>
        </p:nvCxnSpPr>
        <p:spPr>
          <a:xfrm>
            <a:off x="4901644" y="618095"/>
            <a:ext cx="907320" cy="256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9164741" y="1384213"/>
            <a:ext cx="6123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62" idx="4"/>
            <a:endCxn id="63" idx="0"/>
          </p:cNvCxnSpPr>
          <p:nvPr/>
        </p:nvCxnSpPr>
        <p:spPr>
          <a:xfrm flipH="1">
            <a:off x="6420623" y="1045350"/>
            <a:ext cx="1" cy="7346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63" idx="4"/>
          </p:cNvCxnSpPr>
          <p:nvPr/>
        </p:nvCxnSpPr>
        <p:spPr>
          <a:xfrm>
            <a:off x="6420623" y="2583262"/>
            <a:ext cx="16474" cy="11161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6454218" y="4472293"/>
            <a:ext cx="19951" cy="4526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endCxn id="66" idx="0"/>
          </p:cNvCxnSpPr>
          <p:nvPr/>
        </p:nvCxnSpPr>
        <p:spPr>
          <a:xfrm>
            <a:off x="6498883" y="5646192"/>
            <a:ext cx="18920" cy="3831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64" idx="6"/>
            <a:endCxn id="69" idx="2"/>
          </p:cNvCxnSpPr>
          <p:nvPr/>
        </p:nvCxnSpPr>
        <p:spPr>
          <a:xfrm>
            <a:off x="7043416" y="4077902"/>
            <a:ext cx="642487" cy="149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64" idx="6"/>
            <a:endCxn id="67" idx="4"/>
          </p:cNvCxnSpPr>
          <p:nvPr/>
        </p:nvCxnSpPr>
        <p:spPr>
          <a:xfrm flipV="1">
            <a:off x="7043416" y="1801813"/>
            <a:ext cx="1500126" cy="22760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67" idx="4"/>
            <a:endCxn id="69" idx="0"/>
          </p:cNvCxnSpPr>
          <p:nvPr/>
        </p:nvCxnSpPr>
        <p:spPr>
          <a:xfrm flipH="1">
            <a:off x="8297563" y="1801813"/>
            <a:ext cx="245979" cy="18894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67" idx="4"/>
            <a:endCxn id="70" idx="0"/>
          </p:cNvCxnSpPr>
          <p:nvPr/>
        </p:nvCxnSpPr>
        <p:spPr>
          <a:xfrm>
            <a:off x="8543542" y="1801813"/>
            <a:ext cx="1223319" cy="27216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endCxn id="70" idx="1"/>
          </p:cNvCxnSpPr>
          <p:nvPr/>
        </p:nvCxnSpPr>
        <p:spPr>
          <a:xfrm>
            <a:off x="8680644" y="4376889"/>
            <a:ext cx="653708" cy="2641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70" idx="5"/>
            <a:endCxn id="71" idx="2"/>
          </p:cNvCxnSpPr>
          <p:nvPr/>
        </p:nvCxnSpPr>
        <p:spPr>
          <a:xfrm>
            <a:off x="10199369" y="5209073"/>
            <a:ext cx="600437" cy="2163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stCxn id="64" idx="5"/>
            <a:endCxn id="70" idx="2"/>
          </p:cNvCxnSpPr>
          <p:nvPr/>
        </p:nvCxnSpPr>
        <p:spPr>
          <a:xfrm>
            <a:off x="6864265" y="4361902"/>
            <a:ext cx="2290936" cy="5631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63" idx="6"/>
            <a:endCxn id="67" idx="3"/>
          </p:cNvCxnSpPr>
          <p:nvPr/>
        </p:nvCxnSpPr>
        <p:spPr>
          <a:xfrm flipV="1">
            <a:off x="7032282" y="1684176"/>
            <a:ext cx="1078751" cy="4974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3" name="Down Arrow 42"/>
          <p:cNvSpPr/>
          <p:nvPr/>
        </p:nvSpPr>
        <p:spPr>
          <a:xfrm>
            <a:off x="4423719" y="1896269"/>
            <a:ext cx="778476" cy="36623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2" name="Oval 131"/>
          <p:cNvSpPr/>
          <p:nvPr/>
        </p:nvSpPr>
        <p:spPr>
          <a:xfrm>
            <a:off x="10822653" y="148364"/>
            <a:ext cx="1223319" cy="6160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b="1" dirty="0" smtClean="0"/>
              <a:t>INTERNET</a:t>
            </a:r>
            <a:endParaRPr lang="en-IN" sz="1200" b="1" dirty="0"/>
          </a:p>
        </p:txBody>
      </p:sp>
      <p:cxnSp>
        <p:nvCxnSpPr>
          <p:cNvPr id="133" name="Straight Arrow Connector 132"/>
          <p:cNvCxnSpPr>
            <a:stCxn id="68" idx="7"/>
            <a:endCxn id="132" idx="3"/>
          </p:cNvCxnSpPr>
          <p:nvPr/>
        </p:nvCxnSpPr>
        <p:spPr>
          <a:xfrm flipV="1">
            <a:off x="10791979" y="674224"/>
            <a:ext cx="209825" cy="4419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0" name="Down Arrow 139"/>
          <p:cNvSpPr/>
          <p:nvPr/>
        </p:nvSpPr>
        <p:spPr>
          <a:xfrm rot="16200000">
            <a:off x="8628966" y="-743836"/>
            <a:ext cx="778476" cy="27897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9" name="TextBox 138"/>
          <p:cNvSpPr txBox="1"/>
          <p:nvPr/>
        </p:nvSpPr>
        <p:spPr>
          <a:xfrm rot="16200000">
            <a:off x="3433968" y="3094712"/>
            <a:ext cx="2766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VOICE (circuit switching)</a:t>
            </a:r>
            <a:endParaRPr lang="en-IN" dirty="0"/>
          </a:p>
        </p:txBody>
      </p:sp>
      <p:sp>
        <p:nvSpPr>
          <p:cNvPr id="50" name="TextBox 49"/>
          <p:cNvSpPr txBox="1"/>
          <p:nvPr/>
        </p:nvSpPr>
        <p:spPr>
          <a:xfrm>
            <a:off x="7623328" y="488950"/>
            <a:ext cx="2398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Data(Packet Switching)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15546" y="630195"/>
            <a:ext cx="10849232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/>
              <a:t>EDGE (Enhanced Data rate for GSM Evolution) is a specification for data transfer on GSM networks.</a:t>
            </a:r>
            <a:endParaRPr lang="en-IN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/>
              <a:t>Requires addition of new hardware and software at existing base station.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/>
              <a:t>Modulation used </a:t>
            </a:r>
            <a:r>
              <a:rPr lang="en-IN" sz="3200" smtClean="0"/>
              <a:t>in EDGE </a:t>
            </a:r>
            <a:r>
              <a:rPr lang="en-IN" sz="3200" dirty="0" smtClean="0"/>
              <a:t>– 8 Phase Shift Key.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/>
              <a:t>Increase in Data Rate.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/>
              <a:t>EDGE features both a packet capability, EGPRS (Enhanced General Packet Radio Service), and a circuit switched capability, ESCD (Enhanced Circuit Switched Data</a:t>
            </a:r>
            <a:r>
              <a:rPr lang="en-IN" sz="3200" dirty="0" smtClean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 smtClean="0"/>
              <a:t>Also know as EGPRS. (due to concept of Packet Switching)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/>
              <a:t>EDGE is an update to GPRS.</a:t>
            </a:r>
          </a:p>
        </p:txBody>
      </p:sp>
    </p:spTree>
    <p:extLst>
      <p:ext uri="{BB962C8B-B14F-4D97-AF65-F5344CB8AC3E}">
        <p14:creationId xmlns:p14="http://schemas.microsoft.com/office/powerpoint/2010/main" val="10019789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137</Words>
  <Application>Microsoft Office PowerPoint</Application>
  <PresentationFormat>Widescreen</PresentationFormat>
  <Paragraphs>25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Garamond</vt:lpstr>
      <vt:lpstr>Trebuchet MS</vt:lpstr>
      <vt:lpstr>Tw Cen MT</vt:lpstr>
      <vt:lpstr>Circuit</vt:lpstr>
      <vt:lpstr>Organic</vt:lpstr>
      <vt:lpstr>Mobile Communication  Enhanced data rate for gsm evolution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2022-10-12T08:51:37Z</dcterms:created>
  <dcterms:modified xsi:type="dcterms:W3CDTF">2022-11-22T03:37:10Z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